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B1B7D6-689B-4BFC-87DD-7A6011987080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971053-EE4F-4434-B993-2998CA3B6357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96" y="1122364"/>
            <a:ext cx="8215370" cy="1580197"/>
          </a:xfrm>
        </p:spPr>
        <p:txBody>
          <a:bodyPr>
            <a:normAutofit/>
          </a:bodyPr>
          <a:lstStyle/>
          <a:p>
            <a:r>
              <a:rPr lang="en-IN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78480"/>
            <a:ext cx="6858000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b="1" dirty="0" smtClean="0">
                <a:solidFill>
                  <a:schemeClr val="tx1"/>
                </a:solidFill>
              </a:rPr>
              <a:t>Philosophy</a:t>
            </a:r>
            <a:endParaRPr lang="en-IN" sz="3200" b="1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Session : </a:t>
            </a:r>
            <a:r>
              <a:rPr lang="en-IN" sz="3200" dirty="0" smtClean="0">
                <a:solidFill>
                  <a:schemeClr val="tx1"/>
                </a:solidFill>
              </a:rPr>
              <a:t>2019-20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Semester: </a:t>
            </a:r>
            <a:r>
              <a:rPr lang="en-IN" dirty="0">
                <a:solidFill>
                  <a:schemeClr val="tx1"/>
                </a:solidFill>
              </a:rPr>
              <a:t>V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sz="3200" dirty="0" smtClean="0">
                <a:solidFill>
                  <a:schemeClr val="tx1"/>
                </a:solidFill>
              </a:rPr>
              <a:t>Philosophy of Religion</a:t>
            </a:r>
            <a:endParaRPr lang="en-IN" dirty="0" smtClean="0">
              <a:solidFill>
                <a:schemeClr val="tx1"/>
              </a:solidFill>
            </a:endParaRPr>
          </a:p>
          <a:p>
            <a:r>
              <a:rPr lang="en-IN" sz="3200" dirty="0" smtClean="0">
                <a:solidFill>
                  <a:schemeClr val="tx1"/>
                </a:solidFill>
              </a:rPr>
              <a:t>Topic – </a:t>
            </a:r>
            <a:r>
              <a:rPr lang="en-IN" dirty="0" smtClean="0">
                <a:solidFill>
                  <a:schemeClr val="tx1"/>
                </a:solidFill>
              </a:rPr>
              <a:t>Hinduism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Teacher’s Name: </a:t>
            </a:r>
            <a:r>
              <a:rPr lang="en-IN" sz="3200" dirty="0" smtClean="0">
                <a:solidFill>
                  <a:schemeClr val="tx1"/>
                </a:solidFill>
              </a:rPr>
              <a:t>Rajesh </a:t>
            </a:r>
            <a:r>
              <a:rPr lang="en-IN" sz="3200" dirty="0" err="1" smtClean="0">
                <a:solidFill>
                  <a:schemeClr val="tx1"/>
                </a:solidFill>
              </a:rPr>
              <a:t>Guin</a:t>
            </a:r>
            <a:endParaRPr lang="en-IN" sz="3200" dirty="0">
              <a:solidFill>
                <a:schemeClr val="tx1"/>
              </a:solidFill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xmlns="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3372" y="214290"/>
            <a:ext cx="856203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424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i="1" dirty="0" smtClean="0"/>
              <a:t>হিন্দুধর্ম</a:t>
            </a:r>
            <a:r>
              <a:rPr lang="en-IN" i="1" dirty="0" smtClean="0"/>
              <a:t> (Hinduism)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 fontScale="85000" lnSpcReduction="20000"/>
          </a:bodyPr>
          <a:lstStyle/>
          <a:p>
            <a:r>
              <a:rPr lang="bn-IN" b="1" i="1" dirty="0" smtClean="0"/>
              <a:t>হিন্দুধর্মের উৎপত্তি</a:t>
            </a:r>
            <a:r>
              <a:rPr lang="en-IN" b="1" i="1" dirty="0" smtClean="0"/>
              <a:t> -</a:t>
            </a:r>
            <a:r>
              <a:rPr lang="en-IN" dirty="0" smtClean="0"/>
              <a:t> </a:t>
            </a:r>
            <a:r>
              <a:rPr lang="bn-IN" dirty="0" smtClean="0"/>
              <a:t>প্রাচীনকালে হিন্দুধর্ম আর্যধম নামে পরিচিত ছিল এবং এর অনুগামীদের আর্য বলা হত</a:t>
            </a:r>
            <a:r>
              <a:rPr lang="hi-IN" dirty="0" smtClean="0"/>
              <a:t>। </a:t>
            </a:r>
            <a:r>
              <a:rPr lang="bn-IN" dirty="0" smtClean="0"/>
              <a:t>আর্যগণ ভারতে এসে প্রথমে সপ্তসিন্ধু প্রদেশে বাস করেন</a:t>
            </a:r>
            <a:r>
              <a:rPr lang="hi-IN" dirty="0" smtClean="0"/>
              <a:t>। </a:t>
            </a:r>
            <a:r>
              <a:rPr lang="bn-IN" dirty="0" smtClean="0"/>
              <a:t>তারপর সপ্তসিন্ধু থেকে আযরা ক্রমশঃ উত্তর ভারতে ছড়িয়ে পড়ে</a:t>
            </a:r>
            <a:r>
              <a:rPr lang="en-IN" dirty="0" smtClean="0"/>
              <a:t>, </a:t>
            </a:r>
            <a:r>
              <a:rPr lang="bn-IN" dirty="0" smtClean="0"/>
              <a:t>যাকে তখন আর্যবত নামে অভিহিত করা হত</a:t>
            </a:r>
            <a:r>
              <a:rPr lang="hi-IN" dirty="0" smtClean="0"/>
              <a:t>। </a:t>
            </a:r>
            <a:r>
              <a:rPr lang="bn-IN" dirty="0" smtClean="0"/>
              <a:t>কালক্রমে তারা বিন্ধ্যপর্বত অতিক্ৰম করে এবং দক্ষিণ ভারতে তাদের ধর্মের প্রসার ঘটে</a:t>
            </a:r>
            <a:r>
              <a:rPr lang="hi-IN" dirty="0" smtClean="0"/>
              <a:t>। </a:t>
            </a:r>
            <a:r>
              <a:rPr lang="bn-IN" dirty="0" smtClean="0"/>
              <a:t>পরে এই আর্যদেরই হিন্দু নামে অভিহিত করা হয়</a:t>
            </a:r>
            <a:r>
              <a:rPr lang="hi-IN" dirty="0" smtClean="0"/>
              <a:t>।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bn-IN" dirty="0" smtClean="0"/>
              <a:t>কালক্রমে </a:t>
            </a:r>
            <a:r>
              <a:rPr lang="bn-IN" dirty="0" smtClean="0"/>
              <a:t>হিন্দুধর্ম থেকে দুটি বহৎ ধর্মের উদ্ভব ঘটে</a:t>
            </a:r>
            <a:r>
              <a:rPr lang="en-IN" dirty="0" smtClean="0"/>
              <a:t>, </a:t>
            </a:r>
            <a:r>
              <a:rPr lang="bn-IN" dirty="0" smtClean="0"/>
              <a:t>জৈনধম এবং বৌদ্ধধর্ম</a:t>
            </a:r>
            <a:r>
              <a:rPr lang="hi-IN" dirty="0" smtClean="0"/>
              <a:t>। </a:t>
            </a:r>
            <a:r>
              <a:rPr lang="bn-IN" dirty="0" smtClean="0"/>
              <a:t>ক্রমশঃ ভারতের বাইরে হিন্দুধর্মের ও বৌদ্ধধর্মের প্রসার ঘটতে থাকে</a:t>
            </a:r>
            <a:r>
              <a:rPr lang="hi-IN" dirty="0" smtClean="0"/>
              <a:t>। </a:t>
            </a:r>
            <a:r>
              <a:rPr lang="bn-IN" dirty="0" smtClean="0"/>
              <a:t>হিন্দুরা বল প্রয়ােগ করে কখনও তাদের ধর্ম অপরের উপরে চাপিয়ে দেয় নি</a:t>
            </a:r>
            <a:r>
              <a:rPr lang="hi-IN" dirty="0" smtClean="0"/>
              <a:t>। </a:t>
            </a:r>
            <a:r>
              <a:rPr lang="bn-IN" dirty="0" smtClean="0"/>
              <a:t>শান্তি</a:t>
            </a:r>
            <a:r>
              <a:rPr lang="en-IN" dirty="0" smtClean="0"/>
              <a:t>, </a:t>
            </a:r>
            <a:r>
              <a:rPr lang="bn-IN" dirty="0" smtClean="0"/>
              <a:t>প্রেম</a:t>
            </a:r>
            <a:r>
              <a:rPr lang="en-IN" dirty="0" smtClean="0"/>
              <a:t>, </a:t>
            </a:r>
            <a:r>
              <a:rPr lang="bn-IN" dirty="0" smtClean="0"/>
              <a:t>সহানুভূতি ও সেবাই হিন্দুধর্মের মূলমন্ত্র</a:t>
            </a:r>
            <a:r>
              <a:rPr lang="hi-IN" dirty="0" smtClean="0"/>
              <a:t>। </a:t>
            </a:r>
            <a:r>
              <a:rPr lang="bn-IN" dirty="0" smtClean="0"/>
              <a:t>কালক্রমে এই হিন্দুধর্মের মধ্যেই বৈষ্ণব</a:t>
            </a:r>
            <a:r>
              <a:rPr lang="en-IN" dirty="0" smtClean="0"/>
              <a:t>, </a:t>
            </a:r>
            <a:r>
              <a:rPr lang="bn-IN" dirty="0" smtClean="0"/>
              <a:t>শাক্ত</a:t>
            </a:r>
            <a:r>
              <a:rPr lang="en-IN" dirty="0" smtClean="0"/>
              <a:t>, </a:t>
            </a:r>
            <a:r>
              <a:rPr lang="bn-IN" dirty="0" smtClean="0"/>
              <a:t>শৈব</a:t>
            </a:r>
            <a:r>
              <a:rPr lang="en-IN" dirty="0" smtClean="0"/>
              <a:t>, </a:t>
            </a:r>
            <a:r>
              <a:rPr lang="bn-IN" dirty="0" smtClean="0"/>
              <a:t>গাণপত্য প্রভৃতি বিভিন্ন ধর্ম সম্প্রদায়ের উভব ঘটে</a:t>
            </a:r>
            <a:r>
              <a:rPr lang="hi-IN" dirty="0" smtClean="0"/>
              <a:t>। </a:t>
            </a:r>
            <a:r>
              <a:rPr lang="bn-IN" dirty="0" smtClean="0"/>
              <a:t>তাছাড়া জৈনধম</a:t>
            </a:r>
            <a:r>
              <a:rPr lang="en-IN" dirty="0" smtClean="0"/>
              <a:t>, </a:t>
            </a:r>
            <a:r>
              <a:rPr lang="bn-IN" dirty="0" smtClean="0"/>
              <a:t>বৌদ্ধধর্ম</a:t>
            </a:r>
            <a:r>
              <a:rPr lang="en-IN" dirty="0" smtClean="0"/>
              <a:t>, </a:t>
            </a:r>
            <a:r>
              <a:rPr lang="bn-IN" dirty="0" smtClean="0"/>
              <a:t>শৈবধর্ম</a:t>
            </a:r>
            <a:r>
              <a:rPr lang="en-IN" dirty="0" smtClean="0"/>
              <a:t>, </a:t>
            </a:r>
            <a:r>
              <a:rPr lang="bn-IN" dirty="0" smtClean="0"/>
              <a:t>আর্য সমাজ</a:t>
            </a:r>
            <a:r>
              <a:rPr lang="en-IN" dirty="0" smtClean="0"/>
              <a:t>, </a:t>
            </a:r>
            <a:r>
              <a:rPr lang="bn-IN" dirty="0" smtClean="0"/>
              <a:t>ব্রাহ্ম সমাজ ইত্যাদি হিন্দুধর্ম থেকেই উদ্ভুত</a:t>
            </a:r>
            <a:r>
              <a:rPr lang="hi-IN" dirty="0" smtClean="0"/>
              <a:t>।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হিন্দুধর্মের সংজ্ঞা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858280" cy="5257800"/>
          </a:xfrm>
        </p:spPr>
        <p:txBody>
          <a:bodyPr>
            <a:normAutofit fontScale="92500" lnSpcReduction="20000"/>
          </a:bodyPr>
          <a:lstStyle/>
          <a:p>
            <a:r>
              <a:rPr lang="bn-IN" dirty="0" smtClean="0"/>
              <a:t>হিন্দুধর্মের কোন সংজ্ঞা নিরূপণ করা খুবই কঠিন কাজ</a:t>
            </a:r>
            <a:r>
              <a:rPr lang="hi-IN" dirty="0" smtClean="0"/>
              <a:t>। </a:t>
            </a:r>
            <a:r>
              <a:rPr lang="bn-IN" dirty="0" smtClean="0"/>
              <a:t>এর </a:t>
            </a:r>
            <a:r>
              <a:rPr lang="bn-IN" dirty="0" smtClean="0"/>
              <a:t>কারণ</a:t>
            </a:r>
            <a:r>
              <a:rPr lang="en-IN" dirty="0" smtClean="0"/>
              <a:t> </a:t>
            </a:r>
            <a:r>
              <a:rPr lang="bn-IN" dirty="0" smtClean="0"/>
              <a:t>হল</a:t>
            </a:r>
            <a:r>
              <a:rPr lang="en-IN" dirty="0" smtClean="0"/>
              <a:t>, </a:t>
            </a:r>
            <a:r>
              <a:rPr lang="bn-IN" dirty="0" smtClean="0"/>
              <a:t>এই ধর্ম খুবই ব্যাপক এবং এক হিসেবে এর পরিসর হল সার্বভৌম</a:t>
            </a:r>
            <a:r>
              <a:rPr lang="hi-IN" dirty="0" smtClean="0"/>
              <a:t>। </a:t>
            </a:r>
            <a:r>
              <a:rPr lang="bn-IN" dirty="0" smtClean="0"/>
              <a:t>কোন সুনির্দিষ্ট একটিমাত্র বিশেষ চিন্তাধারার পরিণতি হিন্দুধর্ম নয়</a:t>
            </a:r>
            <a:r>
              <a:rPr lang="hi-IN" dirty="0" smtClean="0"/>
              <a:t>। </a:t>
            </a:r>
            <a:endParaRPr lang="en-IN" dirty="0" smtClean="0"/>
          </a:p>
          <a:p>
            <a:r>
              <a:rPr lang="bn-IN" dirty="0" smtClean="0"/>
              <a:t>এম</a:t>
            </a:r>
            <a:r>
              <a:rPr lang="en-IN" dirty="0" smtClean="0"/>
              <a:t>, </a:t>
            </a:r>
            <a:r>
              <a:rPr lang="bn-IN" dirty="0" smtClean="0"/>
              <a:t>ভেকটরত্নম</a:t>
            </a:r>
            <a:r>
              <a:rPr lang="en-IN" dirty="0" smtClean="0"/>
              <a:t>, (M. </a:t>
            </a:r>
            <a:r>
              <a:rPr lang="en-IN" dirty="0" err="1" smtClean="0"/>
              <a:t>Venkataratnam</a:t>
            </a:r>
            <a:r>
              <a:rPr lang="en-IN" dirty="0" smtClean="0"/>
              <a:t>) </a:t>
            </a:r>
            <a:r>
              <a:rPr lang="bn-IN" dirty="0" smtClean="0"/>
              <a:t>হিন্দুধর্ম সম্পর্কে আলােচনা করতে গিয়ে বলেছেন যে</a:t>
            </a:r>
            <a:r>
              <a:rPr lang="en-IN" dirty="0" smtClean="0"/>
              <a:t>, </a:t>
            </a:r>
            <a:r>
              <a:rPr lang="bn-IN" dirty="0" smtClean="0"/>
              <a:t>হিন্দুধর্ম বহু ধর্মের সমন্বয়</a:t>
            </a:r>
            <a:r>
              <a:rPr lang="en-IN" dirty="0" smtClean="0"/>
              <a:t>, </a:t>
            </a:r>
            <a:r>
              <a:rPr lang="bn-IN" dirty="0" smtClean="0"/>
              <a:t>যেমন</a:t>
            </a:r>
            <a:r>
              <a:rPr lang="en-IN" dirty="0" smtClean="0"/>
              <a:t>—</a:t>
            </a:r>
            <a:r>
              <a:rPr lang="bn-IN" dirty="0" smtClean="0"/>
              <a:t>শৈবধর্ম</a:t>
            </a:r>
            <a:r>
              <a:rPr lang="en-IN" dirty="0" smtClean="0"/>
              <a:t>, </a:t>
            </a:r>
            <a:r>
              <a:rPr lang="bn-IN" dirty="0" smtClean="0"/>
              <a:t>ব্রাহ্মণ্যধর্ম</a:t>
            </a:r>
            <a:r>
              <a:rPr lang="en-IN" dirty="0" smtClean="0"/>
              <a:t>, </a:t>
            </a:r>
            <a:r>
              <a:rPr lang="bn-IN" dirty="0" smtClean="0"/>
              <a:t>বহুদেববাদ</a:t>
            </a:r>
            <a:r>
              <a:rPr lang="en-IN" dirty="0" smtClean="0"/>
              <a:t>, </a:t>
            </a:r>
            <a:r>
              <a:rPr lang="bn-IN" dirty="0" smtClean="0"/>
              <a:t>একেশ্বরবাদ</a:t>
            </a:r>
            <a:r>
              <a:rPr lang="en-IN" dirty="0" smtClean="0"/>
              <a:t>, </a:t>
            </a:r>
            <a:r>
              <a:rPr lang="bn-IN" dirty="0" smtClean="0"/>
              <a:t>পৌত্তলিকতা</a:t>
            </a:r>
            <a:r>
              <a:rPr lang="en-IN" dirty="0" smtClean="0"/>
              <a:t>, </a:t>
            </a:r>
            <a:r>
              <a:rPr lang="bn-IN" dirty="0" smtClean="0"/>
              <a:t>বৃক্ষ উপাসনা প্রভৃতি দেখা যায়</a:t>
            </a:r>
            <a:r>
              <a:rPr lang="hi-IN" dirty="0" smtClean="0"/>
              <a:t>। </a:t>
            </a:r>
            <a:r>
              <a:rPr lang="bn-IN" dirty="0" smtClean="0"/>
              <a:t>সেই কারণে হিন্দুধর্মের সংজ্ঞা নির্দেশ করা কঠিন</a:t>
            </a:r>
            <a:r>
              <a:rPr lang="hi-IN" dirty="0" smtClean="0"/>
              <a:t>। </a:t>
            </a:r>
            <a:r>
              <a:rPr lang="bn-IN" dirty="0" smtClean="0"/>
              <a:t>তবু</a:t>
            </a:r>
            <a:r>
              <a:rPr lang="en-IN" dirty="0" smtClean="0"/>
              <a:t>, </a:t>
            </a:r>
            <a:r>
              <a:rPr lang="bn-IN" dirty="0" smtClean="0"/>
              <a:t>হিন্দু ধর্মের সংজ্ঞা দিতে গিয়ে তিনি বলেন</a:t>
            </a:r>
            <a:r>
              <a:rPr lang="en-IN" dirty="0" smtClean="0"/>
              <a:t>, “</a:t>
            </a:r>
            <a:r>
              <a:rPr lang="bn-IN" dirty="0" smtClean="0"/>
              <a:t>যে</a:t>
            </a:r>
            <a:r>
              <a:rPr lang="en-IN" dirty="0" smtClean="0"/>
              <a:t>-</a:t>
            </a:r>
            <a:r>
              <a:rPr lang="bn-IN" dirty="0" smtClean="0"/>
              <a:t>সব ব্যক্তি ইসলাম</a:t>
            </a:r>
            <a:r>
              <a:rPr lang="en-IN" dirty="0" smtClean="0"/>
              <a:t>, </a:t>
            </a:r>
            <a:r>
              <a:rPr lang="bn-IN" dirty="0" smtClean="0"/>
              <a:t>জৈন</a:t>
            </a:r>
            <a:r>
              <a:rPr lang="en-IN" dirty="0" smtClean="0"/>
              <a:t>, </a:t>
            </a:r>
            <a:r>
              <a:rPr lang="bn-IN" dirty="0" smtClean="0"/>
              <a:t>বৌদ্ধ</a:t>
            </a:r>
            <a:r>
              <a:rPr lang="en-IN" dirty="0" smtClean="0"/>
              <a:t>, </a:t>
            </a:r>
            <a:r>
              <a:rPr lang="bn-IN" dirty="0" smtClean="0"/>
              <a:t>খ্রীষ্টান</a:t>
            </a:r>
            <a:r>
              <a:rPr lang="en-IN" dirty="0" smtClean="0"/>
              <a:t>, </a:t>
            </a:r>
            <a:r>
              <a:rPr lang="bn-IN" dirty="0" smtClean="0"/>
              <a:t>পার্শী</a:t>
            </a:r>
            <a:r>
              <a:rPr lang="en-IN" dirty="0" smtClean="0"/>
              <a:t>, </a:t>
            </a:r>
            <a:r>
              <a:rPr lang="bn-IN" dirty="0" smtClean="0"/>
              <a:t>ইহুদী বা জগতের অন্য পরিচিত যেসব ধর্ম তার অন্তর্ভুক্ত নয় এবং যাদের উপাসনার রূপ একেশ্বরবাদ থেকে ফেটিশবাদ পর্যন্ত প্রসারিত এবং যার ধর্মতত্ত্ব সম্পূর্ণভাবে সংস্কৃত ভাষায় লিখিত</a:t>
            </a:r>
            <a:r>
              <a:rPr lang="en-IN" dirty="0" smtClean="0"/>
              <a:t>, </a:t>
            </a:r>
            <a:r>
              <a:rPr lang="bn-IN" dirty="0" smtClean="0"/>
              <a:t>তাদের হিন্দুরূপে এবং তাদের অবলম্বিত ধর্মকে হিন্দুধর্ম রপে গণ্য করা হবে</a:t>
            </a:r>
            <a:r>
              <a:rPr lang="hi-IN" dirty="0" smtClean="0"/>
              <a:t>।</a:t>
            </a:r>
            <a:r>
              <a:rPr lang="en-IN" dirty="0" smtClean="0"/>
              <a:t>”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হিন্দুধর্মের স্বরূপ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257800"/>
          </a:xfrm>
        </p:spPr>
        <p:txBody>
          <a:bodyPr>
            <a:normAutofit fontScale="85000" lnSpcReduction="10000"/>
          </a:bodyPr>
          <a:lstStyle/>
          <a:p>
            <a:r>
              <a:rPr lang="bn-IN" dirty="0" smtClean="0"/>
              <a:t>ধর্মের দুটি দিক</a:t>
            </a:r>
            <a:r>
              <a:rPr lang="en-IN" dirty="0" smtClean="0"/>
              <a:t>—</a:t>
            </a:r>
            <a:r>
              <a:rPr lang="bn-IN" dirty="0" smtClean="0"/>
              <a:t>তত্ব এবং সাধনা</a:t>
            </a:r>
            <a:r>
              <a:rPr lang="hi-IN" dirty="0" smtClean="0"/>
              <a:t>। </a:t>
            </a:r>
            <a:r>
              <a:rPr lang="bn-IN" dirty="0" smtClean="0"/>
              <a:t>হিন্দুধর্ম শুধু তত্ত্ব আলােচনা করেনি</a:t>
            </a:r>
            <a:r>
              <a:rPr lang="en-IN" dirty="0" smtClean="0"/>
              <a:t>, </a:t>
            </a:r>
            <a:r>
              <a:rPr lang="bn-IN" dirty="0" smtClean="0"/>
              <a:t>তত্ত্বের ভিত্তিতে সাধনার দ্বারা তত্ত্বের উপলদ্ধির উপর গুরুত্ব আরােপ করেছে</a:t>
            </a:r>
            <a:r>
              <a:rPr lang="hi-IN" dirty="0" smtClean="0"/>
              <a:t>। </a:t>
            </a:r>
            <a:r>
              <a:rPr lang="bn-IN" dirty="0" smtClean="0"/>
              <a:t>হিন্দুধর্ম সাধনার উপর অত্যন্ত গুরুত্ব আরােপ করেছে</a:t>
            </a:r>
            <a:r>
              <a:rPr lang="hi-IN" dirty="0" smtClean="0"/>
              <a:t>। </a:t>
            </a:r>
            <a:r>
              <a:rPr lang="bn-IN" dirty="0" smtClean="0"/>
              <a:t>একমাত্র প্রত্যক্ষানুভূতিতেই ঈশ্বরকে জানা যায়</a:t>
            </a:r>
            <a:r>
              <a:rPr lang="en-IN" dirty="0" smtClean="0"/>
              <a:t>, </a:t>
            </a:r>
            <a:r>
              <a:rPr lang="bn-IN" dirty="0" smtClean="0"/>
              <a:t>তার জন্য প্রয়ােজন কঠোর সাধনা</a:t>
            </a:r>
            <a:r>
              <a:rPr lang="hi-IN" dirty="0" smtClean="0"/>
              <a:t>।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 </a:t>
            </a:r>
          </a:p>
          <a:p>
            <a:r>
              <a:rPr lang="en-IN" dirty="0" smtClean="0"/>
              <a:t> </a:t>
            </a:r>
            <a:r>
              <a:rPr lang="bn-IN" dirty="0" smtClean="0"/>
              <a:t>হিন্দুধর্ম দু প্রকার</a:t>
            </a:r>
            <a:r>
              <a:rPr lang="en-IN" dirty="0" smtClean="0"/>
              <a:t>- </a:t>
            </a:r>
            <a:r>
              <a:rPr lang="bn-IN" dirty="0" smtClean="0"/>
              <a:t>সামান্য ও বিশেষ</a:t>
            </a:r>
            <a:r>
              <a:rPr lang="hi-IN" dirty="0" smtClean="0"/>
              <a:t>। </a:t>
            </a:r>
            <a:r>
              <a:rPr lang="bn-IN" dirty="0" smtClean="0"/>
              <a:t>এখানে ধর্ম বলতে শাস্ত্রবিহিত কর্তব্য কর্মকে বােঝাচ্ছে</a:t>
            </a:r>
            <a:r>
              <a:rPr lang="hi-IN" dirty="0" smtClean="0"/>
              <a:t>। </a:t>
            </a:r>
            <a:r>
              <a:rPr lang="bn-IN" dirty="0" smtClean="0"/>
              <a:t>নীতিসম্মত যে</a:t>
            </a:r>
            <a:r>
              <a:rPr lang="en-IN" dirty="0" smtClean="0"/>
              <a:t>-</a:t>
            </a:r>
            <a:r>
              <a:rPr lang="bn-IN" dirty="0" smtClean="0"/>
              <a:t>সব আচরণ মানুষের করণীয় সেইগুলি সামান্য ধর্ম</a:t>
            </a:r>
            <a:r>
              <a:rPr lang="hi-IN" dirty="0" smtClean="0"/>
              <a:t>। </a:t>
            </a:r>
            <a:r>
              <a:rPr lang="bn-IN" dirty="0" smtClean="0"/>
              <a:t>হিন্দুধর্ম মতে এই সামান্য ধর্মের দশটি সাধারণ লক্ষণ</a:t>
            </a:r>
            <a:r>
              <a:rPr lang="en-IN" dirty="0" smtClean="0"/>
              <a:t>- </a:t>
            </a:r>
            <a:r>
              <a:rPr lang="bn-IN" dirty="0" smtClean="0"/>
              <a:t>ধৃতি</a:t>
            </a:r>
            <a:r>
              <a:rPr lang="en-IN" dirty="0" smtClean="0"/>
              <a:t>, </a:t>
            </a:r>
            <a:r>
              <a:rPr lang="bn-IN" dirty="0" smtClean="0"/>
              <a:t>ক্ষমা</a:t>
            </a:r>
            <a:r>
              <a:rPr lang="en-IN" dirty="0" smtClean="0"/>
              <a:t>, </a:t>
            </a:r>
            <a:r>
              <a:rPr lang="bn-IN" dirty="0" smtClean="0"/>
              <a:t>দম বা শীত</a:t>
            </a:r>
            <a:r>
              <a:rPr lang="en-IN" dirty="0" smtClean="0"/>
              <a:t>, </a:t>
            </a:r>
            <a:r>
              <a:rPr lang="bn-IN" dirty="0" smtClean="0"/>
              <a:t>তাপ</a:t>
            </a:r>
            <a:r>
              <a:rPr lang="en-IN" dirty="0" smtClean="0"/>
              <a:t>, </a:t>
            </a:r>
            <a:r>
              <a:rPr lang="bn-IN" dirty="0" smtClean="0"/>
              <a:t>সহিষ্ণুতা</a:t>
            </a:r>
            <a:r>
              <a:rPr lang="en-IN" dirty="0" smtClean="0"/>
              <a:t>, </a:t>
            </a:r>
            <a:r>
              <a:rPr lang="bn-IN" dirty="0" smtClean="0"/>
              <a:t>অস্তের বা চুরি না করা</a:t>
            </a:r>
            <a:r>
              <a:rPr lang="en-IN" dirty="0" smtClean="0"/>
              <a:t>, </a:t>
            </a:r>
            <a:r>
              <a:rPr lang="bn-IN" dirty="0" smtClean="0"/>
              <a:t>শৌচ বা দেহমনের নির্মলতা</a:t>
            </a:r>
            <a:r>
              <a:rPr lang="en-IN" dirty="0" smtClean="0"/>
              <a:t>, </a:t>
            </a:r>
            <a:r>
              <a:rPr lang="bn-IN" dirty="0" smtClean="0"/>
              <a:t>ইন্দ্রিয়</a:t>
            </a:r>
            <a:r>
              <a:rPr lang="en-IN" dirty="0" smtClean="0"/>
              <a:t>-</a:t>
            </a:r>
            <a:r>
              <a:rPr lang="bn-IN" dirty="0" smtClean="0"/>
              <a:t>নিগ্রহ</a:t>
            </a:r>
            <a:r>
              <a:rPr lang="en-IN" dirty="0" smtClean="0"/>
              <a:t>, </a:t>
            </a:r>
            <a:r>
              <a:rPr lang="bn-IN" dirty="0" smtClean="0"/>
              <a:t>ধী</a:t>
            </a:r>
            <a:r>
              <a:rPr lang="en-IN" dirty="0" smtClean="0"/>
              <a:t>, </a:t>
            </a:r>
            <a:r>
              <a:rPr lang="bn-IN" dirty="0" smtClean="0"/>
              <a:t>বিদ্যা</a:t>
            </a:r>
            <a:r>
              <a:rPr lang="en-IN" dirty="0" smtClean="0"/>
              <a:t>, </a:t>
            </a:r>
            <a:r>
              <a:rPr lang="bn-IN" dirty="0" smtClean="0"/>
              <a:t>সত্য এবং অক্রোধ</a:t>
            </a:r>
            <a:r>
              <a:rPr lang="hi-IN" dirty="0" smtClean="0"/>
              <a:t>। </a:t>
            </a:r>
            <a:r>
              <a:rPr lang="bn-IN" dirty="0" smtClean="0"/>
              <a:t>এই সব কর্ম সম্পাদনে চিত্তশুদ্ধি ঘটে</a:t>
            </a:r>
            <a:r>
              <a:rPr lang="hi-IN" dirty="0" smtClean="0"/>
              <a:t>। </a:t>
            </a:r>
            <a:r>
              <a:rPr lang="bn-IN" dirty="0" smtClean="0"/>
              <a:t>বিশেষ বিশেষ কালে বিশেষ বিশেষ মানুষের যে</a:t>
            </a:r>
            <a:r>
              <a:rPr lang="en-IN" dirty="0" smtClean="0"/>
              <a:t>-</a:t>
            </a:r>
            <a:r>
              <a:rPr lang="bn-IN" dirty="0" smtClean="0"/>
              <a:t>সব নীতিসম্মত করণীয় কর্ম সেগুলি হ</a:t>
            </a:r>
            <a:r>
              <a:rPr lang="en-IN" dirty="0" smtClean="0"/>
              <a:t>’</a:t>
            </a:r>
            <a:r>
              <a:rPr lang="bn-IN" dirty="0" smtClean="0"/>
              <a:t>ল বিশেষ ধর্ম</a:t>
            </a:r>
            <a:r>
              <a:rPr lang="hi-IN" dirty="0" smtClean="0"/>
              <a:t>।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i="1" dirty="0" smtClean="0"/>
              <a:t>হিন্দুধর্মে একেশ্বরবাদ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হিন্দুধর্ম হল একেশ্বরবাদী ধর্ম</a:t>
            </a:r>
            <a:r>
              <a:rPr lang="hi-IN" dirty="0" smtClean="0"/>
              <a:t>। </a:t>
            </a:r>
            <a:r>
              <a:rPr lang="bn-IN" dirty="0" smtClean="0"/>
              <a:t>হিন্দুধর্ম এক পরম অধ্যাত্ম সত্তার অস্তিত্বে বিশ্বাসী</a:t>
            </a:r>
            <a:r>
              <a:rPr lang="en-IN" dirty="0" smtClean="0"/>
              <a:t>, </a:t>
            </a:r>
            <a:r>
              <a:rPr lang="bn-IN" dirty="0" smtClean="0"/>
              <a:t>সর্ব ভুতে ও সর্বজীবের মধ্যে যার প্রকাশ</a:t>
            </a:r>
            <a:r>
              <a:rPr lang="hi-IN" dirty="0" smtClean="0"/>
              <a:t>। </a:t>
            </a:r>
            <a:r>
              <a:rPr lang="bn-IN" dirty="0" smtClean="0"/>
              <a:t>কিন্তু যদিও হিন্দধর্ম এক ঈশ্বরে বিশ্ববাসী তবুও হিন্দুধর্ম মনে করে যে এক ঈশ্বর বহু ঈশ্বরের মধ্যে নিজেকে প্রকাশ করেছে</a:t>
            </a:r>
            <a:r>
              <a:rPr lang="en-IN" dirty="0" smtClean="0"/>
              <a:t>, </a:t>
            </a:r>
            <a:r>
              <a:rPr lang="bn-IN" dirty="0" smtClean="0"/>
              <a:t>যাদের যে কোন এক জনকেই পরম দেবতা রপে উপাসনা করা চলে</a:t>
            </a:r>
            <a:r>
              <a:rPr lang="hi-IN" dirty="0" smtClean="0"/>
              <a:t>। </a:t>
            </a:r>
            <a:r>
              <a:rPr lang="bn-IN" dirty="0" smtClean="0"/>
              <a:t>কাজেই হিন্দুধর্ম এক বিশেষ ধরনের একেশ্বরবাদে বিশ্বাসী</a:t>
            </a:r>
            <a:r>
              <a:rPr lang="hi-IN" dirty="0" smtClean="0"/>
              <a:t>।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হিন্দুধর্মে </a:t>
            </a:r>
            <a:r>
              <a:rPr lang="bn-IN" dirty="0" smtClean="0"/>
              <a:t>ঈশ্বর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n-IN" dirty="0" smtClean="0"/>
              <a:t>এবার হিন্দুধমে ঈবরের ধারণা সম্বন্ধে </a:t>
            </a:r>
            <a:r>
              <a:rPr lang="bn-IN" dirty="0" smtClean="0"/>
              <a:t>আলােচনা</a:t>
            </a:r>
            <a:endParaRPr lang="en-IN" dirty="0" smtClean="0"/>
          </a:p>
          <a:p>
            <a:r>
              <a:rPr lang="bn-IN" dirty="0" smtClean="0"/>
              <a:t>করা যাক</a:t>
            </a:r>
            <a:r>
              <a:rPr lang="hi-IN" dirty="0" smtClean="0"/>
              <a:t>। </a:t>
            </a:r>
            <a:r>
              <a:rPr lang="bn-IN" dirty="0" smtClean="0"/>
              <a:t>আমরা ইতিপূর্বে বলেছি হিন্দুরা বহু দেবতার পজা করে</a:t>
            </a:r>
            <a:r>
              <a:rPr lang="en-IN" dirty="0" smtClean="0"/>
              <a:t>, </a:t>
            </a:r>
            <a:r>
              <a:rPr lang="bn-IN" dirty="0" smtClean="0"/>
              <a:t>তব </a:t>
            </a:r>
            <a:r>
              <a:rPr lang="bn-IN" dirty="0" smtClean="0"/>
              <a:t>তারা</a:t>
            </a:r>
            <a:r>
              <a:rPr lang="en-IN" dirty="0" smtClean="0"/>
              <a:t> </a:t>
            </a:r>
            <a:r>
              <a:rPr lang="bn-IN" dirty="0" smtClean="0"/>
              <a:t>বিশবাস </a:t>
            </a:r>
            <a:r>
              <a:rPr lang="bn-IN" dirty="0" smtClean="0"/>
              <a:t>করে যে ঈবর এক</a:t>
            </a:r>
            <a:r>
              <a:rPr lang="hi-IN" dirty="0" smtClean="0"/>
              <a:t>। </a:t>
            </a:r>
            <a:r>
              <a:rPr lang="bn-IN" dirty="0" smtClean="0"/>
              <a:t>বেদের যুগ থেকেই হিন্দুরা বহ</a:t>
            </a:r>
            <a:r>
              <a:rPr lang="en-IN" dirty="0" smtClean="0"/>
              <a:t>, </a:t>
            </a:r>
            <a:r>
              <a:rPr lang="bn-IN" dirty="0" smtClean="0"/>
              <a:t>দেবদেবীর </a:t>
            </a:r>
            <a:r>
              <a:rPr lang="bn-IN" dirty="0" smtClean="0"/>
              <a:t>পূজা</a:t>
            </a:r>
            <a:r>
              <a:rPr lang="en-IN" dirty="0" smtClean="0"/>
              <a:t> </a:t>
            </a:r>
            <a:r>
              <a:rPr lang="bn-IN" dirty="0" smtClean="0"/>
              <a:t>করে </a:t>
            </a:r>
            <a:r>
              <a:rPr lang="bn-IN" dirty="0" smtClean="0"/>
              <a:t>আসছে</a:t>
            </a:r>
            <a:r>
              <a:rPr lang="hi-IN" dirty="0" smtClean="0"/>
              <a:t>। </a:t>
            </a:r>
            <a:r>
              <a:rPr lang="bn-IN" dirty="0" smtClean="0"/>
              <a:t>ঋবেদের বিভিন্ন মন্ত্রে একাধিক দেবতার </a:t>
            </a:r>
            <a:r>
              <a:rPr lang="bn-IN" dirty="0" smtClean="0"/>
              <a:t>স্তুতি</a:t>
            </a:r>
            <a:r>
              <a:rPr lang="en-IN" dirty="0" smtClean="0"/>
              <a:t> </a:t>
            </a:r>
            <a:r>
              <a:rPr lang="bn-IN" dirty="0" smtClean="0"/>
              <a:t>হিন্দুধর্মে ঈশ্বরের</a:t>
            </a:r>
            <a:r>
              <a:rPr lang="en-IN" dirty="0" smtClean="0"/>
              <a:t> </a:t>
            </a:r>
            <a:r>
              <a:rPr lang="bn-IN" dirty="0" smtClean="0"/>
              <a:t>করা </a:t>
            </a:r>
            <a:r>
              <a:rPr lang="bn-IN" dirty="0" smtClean="0"/>
              <a:t>হয়েছে</a:t>
            </a:r>
            <a:r>
              <a:rPr lang="hi-IN" dirty="0" smtClean="0"/>
              <a:t>। </a:t>
            </a:r>
            <a:r>
              <a:rPr lang="bn-IN" dirty="0" smtClean="0"/>
              <a:t>দেবতাদের মধ্যে ইদ্র</a:t>
            </a:r>
            <a:r>
              <a:rPr lang="en-IN" dirty="0" smtClean="0"/>
              <a:t>, </a:t>
            </a:r>
            <a:r>
              <a:rPr lang="bn-IN" dirty="0" smtClean="0"/>
              <a:t>অগ্নি</a:t>
            </a:r>
            <a:r>
              <a:rPr lang="en-IN" dirty="0" smtClean="0"/>
              <a:t>, </a:t>
            </a:r>
            <a:r>
              <a:rPr lang="bn-IN" dirty="0" smtClean="0"/>
              <a:t>বায়ু বরণ </a:t>
            </a:r>
            <a:r>
              <a:rPr lang="bn-IN" dirty="0" smtClean="0"/>
              <a:t>প্রভৃতি</a:t>
            </a:r>
            <a:r>
              <a:rPr lang="en-IN" dirty="0" smtClean="0"/>
              <a:t> </a:t>
            </a:r>
            <a:r>
              <a:rPr lang="bn-IN" dirty="0" smtClean="0"/>
              <a:t>পরিচয়</a:t>
            </a:r>
            <a:r>
              <a:rPr lang="en-IN" dirty="0" smtClean="0"/>
              <a:t> </a:t>
            </a:r>
            <a:r>
              <a:rPr lang="bn-IN" dirty="0" smtClean="0"/>
              <a:t>প্রধান</a:t>
            </a:r>
            <a:r>
              <a:rPr lang="hi-IN" dirty="0" smtClean="0"/>
              <a:t>।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8000" dirty="0" smtClean="0"/>
          </a:p>
          <a:p>
            <a:pPr algn="ctr">
              <a:buNone/>
            </a:pPr>
            <a:r>
              <a:rPr lang="en-IN" sz="8000" dirty="0" smtClean="0"/>
              <a:t>THANK YOU</a:t>
            </a:r>
            <a:endParaRPr lang="en-IN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417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KHATRA ADIBASI MAHAVIDYALAYA</vt:lpstr>
      <vt:lpstr>হিন্দুধর্ম (Hinduism) </vt:lpstr>
      <vt:lpstr>হিন্দুধর্মের সংজ্ঞা</vt:lpstr>
      <vt:lpstr>হিন্দুধর্মের স্বরূপ</vt:lpstr>
      <vt:lpstr>হিন্দুধর্মে একেশ্বরবাদ</vt:lpstr>
      <vt:lpstr>হিন্দুধর্মে ঈশ্বর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UGC2</cp:lastModifiedBy>
  <cp:revision>2</cp:revision>
  <dcterms:created xsi:type="dcterms:W3CDTF">2023-01-31T08:27:41Z</dcterms:created>
  <dcterms:modified xsi:type="dcterms:W3CDTF">2023-01-31T08:41:28Z</dcterms:modified>
</cp:coreProperties>
</file>